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B3E5BB-FCF7-4EAB-8268-336732E54A84}">
  <a:tblStyle styleId="{E5B3E5BB-FCF7-4EAB-8268-336732E54A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wu3qscFyOA" TargetMode="External"/><Relationship Id="rId3" Type="http://schemas.openxmlformats.org/officeDocument/2006/relationships/hyperlink" Target="https://www.youtube.com/watch?v=N4TfYOoGzkw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VEuPmVAb8o" TargetMode="External"/><Relationship Id="rId3" Type="http://schemas.openxmlformats.org/officeDocument/2006/relationships/hyperlink" Target="https://www.youtube.com/watch?v=xV7gAxvbozU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22VqOj4MtMs&amp;t=220s" TargetMode="External"/><Relationship Id="rId3" Type="http://schemas.openxmlformats.org/officeDocument/2006/relationships/hyperlink" Target="https://www.youtube.com/watch?v=UjEghH0xrYo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6u8gAV7om_g" TargetMode="External"/><Relationship Id="rId3" Type="http://schemas.openxmlformats.org/officeDocument/2006/relationships/hyperlink" Target="https://www.youtube.com/watch?v=1qjtugr2618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C47livfpFM&amp;t=82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LyqdOa_aO8" TargetMode="External"/><Relationship Id="rId3" Type="http://schemas.openxmlformats.org/officeDocument/2006/relationships/hyperlink" Target="https://www.youtube.com/watch?v=fqvFMwGdJps" TargetMode="External"/><Relationship Id="rId4" Type="http://schemas.openxmlformats.org/officeDocument/2006/relationships/hyperlink" Target="https://www.youtube.com/watch?v=02zTj_xGx6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wxj6_9hH9N4" TargetMode="External"/><Relationship Id="rId3" Type="http://schemas.openxmlformats.org/officeDocument/2006/relationships/hyperlink" Target="https://www.youtube.com/watch?v=u1Yc2mMV5k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_0GYGmPwFQ" TargetMode="External"/><Relationship Id="rId3" Type="http://schemas.openxmlformats.org/officeDocument/2006/relationships/hyperlink" Target="https://www.youtube.com/watch?v=xNmuyxlZ9Kk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IRfhrTE9N4" TargetMode="External"/><Relationship Id="rId3" Type="http://schemas.openxmlformats.org/officeDocument/2006/relationships/hyperlink" Target="https://www.youtube.com/watch?v=nYymnxoQnf8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17Bcwg5gByU" TargetMode="External"/><Relationship Id="rId3" Type="http://schemas.openxmlformats.org/officeDocument/2006/relationships/hyperlink" Target="https://www.youtube.com/watch?v=5of4A7DGQvw&amp;t=73s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LqrwhRww94" TargetMode="External"/><Relationship Id="rId3" Type="http://schemas.openxmlformats.org/officeDocument/2006/relationships/hyperlink" Target="https://www.youtube.com/watch?v=lFG5qo7HbIM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0neRQzudzw" TargetMode="External"/><Relationship Id="rId3" Type="http://schemas.openxmlformats.org/officeDocument/2006/relationships/hyperlink" Target="https://www.youtube.com/watch?v=o0neRQzudzw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GI721w66to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8v8YHm0vUY" TargetMode="External"/><Relationship Id="rId3" Type="http://schemas.openxmlformats.org/officeDocument/2006/relationships/hyperlink" Target="https://www.youtube.com/watch?v=FsVY-Y2PSSk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yB2EPEzQjU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gZ0K3lWKRc" TargetMode="External"/><Relationship Id="rId3" Type="http://schemas.openxmlformats.org/officeDocument/2006/relationships/hyperlink" Target="https://www.youtube.com/watch?v=7BdVHWz1DPU&amp;t=300s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kPTVoeQSGs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1zi7jIZkS68&amp;t=808s" TargetMode="External"/><Relationship Id="rId3" Type="http://schemas.openxmlformats.org/officeDocument/2006/relationships/hyperlink" Target="https://www.youtube.com/watch?v=JF-KrSnixr4&amp;t=443s" TargetMode="External"/><Relationship Id="rId4" Type="http://schemas.openxmlformats.org/officeDocument/2006/relationships/hyperlink" Target="https://www.youtube.com/watch?v=q_YJzCEaxE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0noElyH5hw" TargetMode="External"/><Relationship Id="rId3" Type="http://schemas.openxmlformats.org/officeDocument/2006/relationships/hyperlink" Target="https://www.youtube.com/watch?v=vNoKguSdy4Y" TargetMode="External"/><Relationship Id="rId4" Type="http://schemas.openxmlformats.org/officeDocument/2006/relationships/hyperlink" Target="https://www.youtube.com/watch?v=1zi7jIZkS68&amp;t=66s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j1BvTqdzmU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j_RwjupDv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S6ErQefA9w&amp;t=1679s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ulq_n5zbTs" TargetMode="External"/><Relationship Id="rId3" Type="http://schemas.openxmlformats.org/officeDocument/2006/relationships/hyperlink" Target="https://www.youtube.com/watch?v=dS-uqDgqx3I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HAkJZc2zVU" TargetMode="External"/><Relationship Id="rId3" Type="http://schemas.openxmlformats.org/officeDocument/2006/relationships/hyperlink" Target="https://www.youtube.com/watch?v=YtCT3hYQ0wc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2o8Kn5UjpUs" TargetMode="External"/><Relationship Id="rId3" Type="http://schemas.openxmlformats.org/officeDocument/2006/relationships/hyperlink" Target="https://www.youtube.com/watch?v=r4JrcVEkink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81BCs5Okltc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h6hfpbs2GY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PDKY16dEgE&amp;t=95s" TargetMode="External"/><Relationship Id="rId3" Type="http://schemas.openxmlformats.org/officeDocument/2006/relationships/hyperlink" Target="https://www.youtube.com/watch?v=8t7P2XmaQmQ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fSoph1lkHg" TargetMode="External"/><Relationship Id="rId3" Type="http://schemas.openxmlformats.org/officeDocument/2006/relationships/hyperlink" Target="https://www.youtube.com/watch?v=fmkZAV4bjvE&amp;t=230s" TargetMode="External"/><Relationship Id="rId4" Type="http://schemas.openxmlformats.org/officeDocument/2006/relationships/hyperlink" Target="https://www.youtube.com/watch?v=tmF1kHwdBSM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mSa8n8kzhE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81BCs5Okltc&amp;t=667s" TargetMode="External"/><Relationship Id="rId3" Type="http://schemas.openxmlformats.org/officeDocument/2006/relationships/hyperlink" Target="https://www.youtube.com/watch?v=lSZtjol7mJA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3ScGOYQYEI" TargetMode="External"/><Relationship Id="rId3" Type="http://schemas.openxmlformats.org/officeDocument/2006/relationships/hyperlink" Target="https://www.youtube.com/watch?v=lCF2IOLHV9Q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uRohGEgUqc" TargetMode="External"/><Relationship Id="rId3" Type="http://schemas.openxmlformats.org/officeDocument/2006/relationships/hyperlink" Target="https://www.youtube.com/watch?v=VQxJi0COTBo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ZwqBs5wmfs&amp;t=20s" TargetMode="External"/><Relationship Id="rId3" Type="http://schemas.openxmlformats.org/officeDocument/2006/relationships/hyperlink" Target="https://www.youtube.com/watch?v=St3scZyyg3k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kIgh-__YeY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SSQs3HtHcA&amp;t=45s" TargetMode="External"/><Relationship Id="rId3" Type="http://schemas.openxmlformats.org/officeDocument/2006/relationships/hyperlink" Target="https://www.youtube.com/watch?v=wq2T1h6tgDY&amp;t=197s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x4SGHHMsZU" TargetMode="External"/><Relationship Id="rId3" Type="http://schemas.openxmlformats.org/officeDocument/2006/relationships/hyperlink" Target="https://www.youtube.com/watch?v=IZNMtCXmgBI&amp;t=54s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GR-9pxmcts" TargetMode="External"/><Relationship Id="rId3" Type="http://schemas.openxmlformats.org/officeDocument/2006/relationships/hyperlink" Target="https://www.youtube.com/shorts/u2jh4_t2Tw4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wfSENkvJXY&amp;t=24s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Lh1-9ww_HmM&amp;t=9s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-OV9V-HGSEY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sjCBxiY9z0" TargetMode="External"/><Relationship Id="rId3" Type="http://schemas.openxmlformats.org/officeDocument/2006/relationships/hyperlink" Target="https://www.youtube.com/watch?v=Lh1-9ww_HmM&amp;t=294s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BRP-o6Q85s" TargetMode="External"/><Relationship Id="rId3" Type="http://schemas.openxmlformats.org/officeDocument/2006/relationships/hyperlink" Target="https://www.youtube.com/watch?v=alY46lqTwtM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oVYhJmKB4k&amp;t=160s" TargetMode="External"/><Relationship Id="rId3" Type="http://schemas.openxmlformats.org/officeDocument/2006/relationships/hyperlink" Target="https://www.youtube.com/watch?v=kOstTi1DmFU&amp;t=3656s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f34ef0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ef34ef06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f34ef0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3ef34ef06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ef34ef0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Mike Rowe P1+S2: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https://www.youtube.com/watch?v=vwu3qscFyOA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FrugalGreenGirl P1+S2: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https://www.youtube.com/watch?v=N4TfYOoGzkw</a:t>
            </a:r>
            <a:r>
              <a:rPr lang="en-GB"/>
              <a:t> </a:t>
            </a:r>
            <a:endParaRPr/>
          </a:p>
        </p:txBody>
      </p:sp>
      <p:sp>
        <p:nvSpPr>
          <p:cNvPr id="266" name="Google Shape;266;g13ef34ef06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ef34ef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Mike Rowe E3+T4: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https://www.youtube.com/watch?v=CVEuPmVAb8o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FrugalGreenGirl E3+T4: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https://www.youtube.com/watch?v=xV7gAxvbozU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82" name="Google Shape;282;g13ef34ef0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ef34ef0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Mike Rowe R5: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https://www.youtube.com/watch?v=22VqOj4MtMs&amp;t=220s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Roger Corman I6: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https://www.youtube.com/watch?v=UjEghH0xrYo</a:t>
            </a:r>
            <a:r>
              <a:rPr lang="en-GB"/>
              <a:t> </a:t>
            </a:r>
            <a:endParaRPr/>
          </a:p>
        </p:txBody>
      </p:sp>
      <p:sp>
        <p:nvSpPr>
          <p:cNvPr id="298" name="Google Shape;298;g13ef34ef06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ef34ef0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Dawkins L7: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https://www.youtube.com/watch?v=6u8gAV7om_g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Abraham Lincoln F8: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https://www.youtube.com/watch?v=1qjtugr2618</a:t>
            </a:r>
            <a:r>
              <a:rPr lang="en-GB"/>
              <a:t> </a:t>
            </a:r>
            <a:endParaRPr/>
          </a:p>
        </p:txBody>
      </p:sp>
      <p:sp>
        <p:nvSpPr>
          <p:cNvPr id="314" name="Google Shape;314;g13ef34ef06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63db0db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Dawkins P1&gt;L7: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https://www.youtube.com/watch?v=ZC47livfpFM&amp;t=82s</a:t>
            </a:r>
            <a:r>
              <a:rPr lang="en-GB"/>
              <a:t> </a:t>
            </a:r>
            <a:endParaRPr/>
          </a:p>
        </p:txBody>
      </p:sp>
      <p:sp>
        <p:nvSpPr>
          <p:cNvPr id="330" name="Google Shape;330;g14263db0dbc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f9a76b1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Mike Rowe P1 -&gt; E3: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https://www.youtube.com/watch?v=kLyqdOa_aO8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Chuck Norris P1 -&gt; E3: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https://www.youtube.com/watch?v=fqvFMwGdJps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Mitt Romney P1 -&gt; E3: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https://www.youtube.com/watch?v=02zTj_xGx60</a:t>
            </a:r>
            <a:r>
              <a:rPr lang="en-GB"/>
              <a:t> </a:t>
            </a:r>
            <a:endParaRPr/>
          </a:p>
        </p:txBody>
      </p:sp>
      <p:sp>
        <p:nvSpPr>
          <p:cNvPr id="346" name="Google Shape;346;g13ff9a76b11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263db0db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Abraham Lincoln E3&gt;R5: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https://www.youtube.com/watch?v=wxj6_9hH9N4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H.W Bush E3&gt;R5: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https://www.youtube.com/watch?v=u1Yc2mMV5kE</a:t>
            </a:r>
            <a:r>
              <a:rPr lang="en-GB"/>
              <a:t> </a:t>
            </a:r>
            <a:endParaRPr/>
          </a:p>
        </p:txBody>
      </p:sp>
      <p:sp>
        <p:nvSpPr>
          <p:cNvPr id="362" name="Google Shape;362;g14263db0dbc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ff9a76b1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3ff9a76b11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5b5461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c15b5461c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263db0db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Chuck Norris S2&lt;F8: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https://www.youtube.com/watch?v=t_0GYGmPwFQ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Cathy Freeman S2&lt;F8: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https://www.youtube.com/watch?v=xNmuyxlZ9Kk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4263db0dbc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ff9a76b1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Jan Smuts F8 -&gt; I6: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https://www.youtube.com/watch?v=JIRfhrTE9N4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 F. Buckley F8 -&gt; I6: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https://www.youtube.com/watch?v=nYymnxoQnf8</a:t>
            </a:r>
            <a:r>
              <a:rPr lang="en-GB"/>
              <a:t> </a:t>
            </a:r>
            <a:endParaRPr/>
          </a:p>
        </p:txBody>
      </p:sp>
      <p:sp>
        <p:nvSpPr>
          <p:cNvPr id="410" name="Google Shape;410;g13ff9a76b11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ff9a76b11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Dawkins T4 -&gt; S2: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https://www.youtube.com/watch?v=17Bcwg5gByU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Dawkins T4 -&gt; S2: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https://www.youtube.com/watch?v=5of4A7DGQvw&amp;t=73s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3ff9a76b11_0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ff9a76b1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Joseph II, Holy Roman Emperor T4&lt;I6: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https://www.youtube.com/watch?v=hLqrwhRww94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Dawkins T4&lt;I6: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https://www.youtube.com/watch?v=lFG5qo7HbIM</a:t>
            </a:r>
            <a:r>
              <a:rPr lang="en-GB"/>
              <a:t> </a:t>
            </a:r>
            <a:endParaRPr/>
          </a:p>
        </p:txBody>
      </p:sp>
      <p:sp>
        <p:nvSpPr>
          <p:cNvPr id="442" name="Google Shape;442;g13ff9a76b11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ef34ef0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3ef34ef06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263db0db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Carl Rogers R1+I2: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https://www.youtube.com/watch?v=o0neRQzudzw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Charlie Kaufman R1+I2: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https://www.youtube.com/watch?v=o0neRQzudzw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4263db0dbc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263db0db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Lindsay</a:t>
            </a:r>
            <a:r>
              <a:rPr lang="en-GB"/>
              <a:t> Shepherd L3+F4: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https://www.youtube.com/watch?v=hGI721w66to</a:t>
            </a:r>
            <a:r>
              <a:rPr lang="en-GB"/>
              <a:t> </a:t>
            </a:r>
            <a:endParaRPr/>
          </a:p>
        </p:txBody>
      </p:sp>
      <p:sp>
        <p:nvSpPr>
          <p:cNvPr id="495" name="Google Shape;495;g14263db0dbc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263db0db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Mikaela Shiffrin P5: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https://www.youtube.com/watch?v=x8v8YHm0vUY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Marcus Aurelius S6: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https://www.youtube.com/watch?v=FsVY-Y2PSSk</a:t>
            </a:r>
            <a:r>
              <a:rPr lang="en-GB"/>
              <a:t> </a:t>
            </a:r>
            <a:endParaRPr/>
          </a:p>
        </p:txBody>
      </p:sp>
      <p:sp>
        <p:nvSpPr>
          <p:cNvPr id="511" name="Google Shape;511;g14263db0dbc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4263db0db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Taylor Swift E7+T8: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https://www.youtube.com/watch?v=zyB2EPEzQjU</a:t>
            </a:r>
            <a:r>
              <a:rPr lang="en-GB"/>
              <a:t> </a:t>
            </a:r>
            <a:endParaRPr/>
          </a:p>
        </p:txBody>
      </p:sp>
      <p:sp>
        <p:nvSpPr>
          <p:cNvPr id="527" name="Google Shape;527;g14263db0dbc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263db0db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Hayao Miyazaki R1&gt;E7: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https://www.youtube.com/watch?v=ngZ0K3lWKRc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J. K. Rowling R1&gt;E7: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https://www.youtube.com/watch?v=7BdVHWz1DPU&amp;t=300s</a:t>
            </a:r>
            <a:r>
              <a:rPr lang="en-GB"/>
              <a:t> </a:t>
            </a:r>
            <a:endParaRPr/>
          </a:p>
        </p:txBody>
      </p:sp>
      <p:sp>
        <p:nvSpPr>
          <p:cNvPr id="543" name="Google Shape;543;g14263db0dbc_0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bacf5f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8bacf5f7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4263db0dbc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Neil Gorsuch R1 -&gt; L3: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https://www.youtube.com/watch?v=pkPTVoeQSGs</a:t>
            </a:r>
            <a:r>
              <a:rPr lang="en-GB"/>
              <a:t> </a:t>
            </a:r>
            <a:endParaRPr/>
          </a:p>
        </p:txBody>
      </p:sp>
      <p:sp>
        <p:nvSpPr>
          <p:cNvPr id="559" name="Google Shape;559;g14263db0dbc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4263db0db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Hayao Miyazaki L3&gt;P5: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https://www.youtube.com/watch?v=1zi7jIZkS68&amp;t=808s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Justine Musk L3&gt;P5: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https://www.youtube.com/watch?v=JF-KrSnixr4&amp;t=443s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Marcus Aurelius L3&gt;P5: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https://www.youtube.com/watch?v=q_YJzCEaxEg</a:t>
            </a:r>
            <a:r>
              <a:rPr lang="en-GB"/>
              <a:t> </a:t>
            </a:r>
            <a:endParaRPr/>
          </a:p>
        </p:txBody>
      </p:sp>
      <p:sp>
        <p:nvSpPr>
          <p:cNvPr id="575" name="Google Shape;575;g14263db0dbc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263db0db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4263db0dbc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ff9a76b1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Hayao Miyazaki I2&lt;T8: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https://www.youtube.com/watch?v=R0noElyH5hw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Taylor Swift I2&lt;T8: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https://www.youtube.com/watch?v=vNoKguSdy4Y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Hayao Miyazaki I2&lt;T8: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https://www.youtube.com/watch?v=1zi7jIZkS68&amp;t=66s</a:t>
            </a:r>
            <a:r>
              <a:rPr lang="en-GB"/>
              <a:t> </a:t>
            </a:r>
            <a:endParaRPr/>
          </a:p>
        </p:txBody>
      </p:sp>
      <p:sp>
        <p:nvSpPr>
          <p:cNvPr id="607" name="Google Shape;607;g13ff9a76b11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ff9a76b1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Wilder T8 -&gt; S6: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https://www.youtube.com/watch?v=Gj1BvTqdzmU</a:t>
            </a:r>
            <a:r>
              <a:rPr lang="en-GB"/>
              <a:t> </a:t>
            </a:r>
            <a:endParaRPr/>
          </a:p>
        </p:txBody>
      </p:sp>
      <p:sp>
        <p:nvSpPr>
          <p:cNvPr id="623" name="Google Shape;623;g13ff9a76b11_0_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ff9a76b11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Taylor Swift F4 -&gt; I2: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https://www.youtube.com/watch?v=Ij_RwjupDvc</a:t>
            </a:r>
            <a:r>
              <a:rPr lang="en-GB"/>
              <a:t> </a:t>
            </a:r>
            <a:endParaRPr/>
          </a:p>
        </p:txBody>
      </p:sp>
      <p:sp>
        <p:nvSpPr>
          <p:cNvPr id="639" name="Google Shape;639;g13ff9a76b11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ff9a76b11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Nicholas II of Russia F4&lt;S6: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https://www.youtube.com/watch?v=sS6ErQefA9w&amp;t=1679s</a:t>
            </a:r>
            <a:r>
              <a:rPr lang="en-GB"/>
              <a:t> </a:t>
            </a:r>
            <a:endParaRPr/>
          </a:p>
        </p:txBody>
      </p:sp>
      <p:sp>
        <p:nvSpPr>
          <p:cNvPr id="655" name="Google Shape;655;g13ff9a76b11_0_8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c15b5461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c15b5461c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c15b5461c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Alan Alda I1+R2: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https://www.youtube.com/watch?v=qulq_n5zbTs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 Ronson I1+R2: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https://www.youtube.com/watch?v=dS-uqDgqx3I</a:t>
            </a:r>
            <a:r>
              <a:rPr lang="en-GB"/>
              <a:t> </a:t>
            </a:r>
            <a:endParaRPr/>
          </a:p>
        </p:txBody>
      </p:sp>
      <p:sp>
        <p:nvSpPr>
          <p:cNvPr id="691" name="Google Shape;691;g1c15b5461cc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c15b5461c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 Ronson F3: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https://www.youtube.com/watch?v=7HAkJZc2zVU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Orwell L4: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https://www.youtube.com/watch?v=YtCT3hYQ0wc</a:t>
            </a:r>
            <a:r>
              <a:rPr lang="en-GB"/>
              <a:t> </a:t>
            </a:r>
            <a:endParaRPr/>
          </a:p>
        </p:txBody>
      </p:sp>
      <p:sp>
        <p:nvSpPr>
          <p:cNvPr id="707" name="Google Shape;707;g1c15b5461cc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bacf5f7e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8bacf5f7ef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c15b5461c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 Degeneres S5: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https://www.youtube.com/watch?v=2o8Kn5UjpUs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Alan Alda P6: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https://www.youtube.com/watch?v=r4JrcVEkink</a:t>
            </a:r>
            <a:r>
              <a:rPr lang="en-GB"/>
              <a:t> </a:t>
            </a:r>
            <a:endParaRPr/>
          </a:p>
        </p:txBody>
      </p:sp>
      <p:sp>
        <p:nvSpPr>
          <p:cNvPr id="723" name="Google Shape;723;g1c15b5461cc_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c15b5461c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Vaclav Havel T7+E8: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https://www.youtube.com/watch?v=81BCs5Okltc</a:t>
            </a:r>
            <a:r>
              <a:rPr lang="en-GB"/>
              <a:t> </a:t>
            </a:r>
            <a:endParaRPr/>
          </a:p>
        </p:txBody>
      </p:sp>
      <p:sp>
        <p:nvSpPr>
          <p:cNvPr id="739" name="Google Shape;739;g1c15b5461cc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c15b5461cc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Scott Bradlee I1&gt;T7: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https://www.youtube.com/watch?v=Fh6hfpbs2GY</a:t>
            </a:r>
            <a:r>
              <a:rPr lang="en-GB"/>
              <a:t> </a:t>
            </a:r>
            <a:endParaRPr/>
          </a:p>
        </p:txBody>
      </p:sp>
      <p:sp>
        <p:nvSpPr>
          <p:cNvPr id="755" name="Google Shape;755;g1c15b5461cc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c15b5461c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Orwell I1 -&gt; F3: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https://www.youtube.com/watch?v=jPDKY16dEgE&amp;t=95s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 Degeneres I1 -&gt; F3: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https://www.youtube.com/watch?v=8t7P2XmaQmQ</a:t>
            </a:r>
            <a:r>
              <a:rPr lang="en-GB"/>
              <a:t> </a:t>
            </a:r>
            <a:endParaRPr/>
          </a:p>
        </p:txBody>
      </p:sp>
      <p:sp>
        <p:nvSpPr>
          <p:cNvPr id="771" name="Google Shape;771;g1c15b5461cc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c15b5461c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Vaclav Havel F3&gt;S5: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https://www.youtube.com/watch?v=CfSoph1lkHg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J. Fox F3&gt;S5: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https://www.youtube.com/watch?v=fmkZAV4bjvE&amp;t=230s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Julie Andrews F3&gt;S5: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https://www.youtube.com/watch?v=tmF1kHwdBSM</a:t>
            </a:r>
            <a:r>
              <a:rPr lang="en-GB"/>
              <a:t> </a:t>
            </a:r>
            <a:endParaRPr/>
          </a:p>
        </p:txBody>
      </p:sp>
      <p:sp>
        <p:nvSpPr>
          <p:cNvPr id="787" name="Google Shape;787;g1c15b5461cc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c15b5461cc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c15b5461cc_1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c15b5461cc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 Degeneres R2&lt;E8: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https://www.youtube.com/watch?v=zmSa8n8kzhE</a:t>
            </a:r>
            <a:r>
              <a:rPr lang="en-GB"/>
              <a:t> </a:t>
            </a:r>
            <a:endParaRPr/>
          </a:p>
        </p:txBody>
      </p:sp>
      <p:sp>
        <p:nvSpPr>
          <p:cNvPr id="819" name="Google Shape;819;g1c15b5461cc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c15b5461c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Vaclav Havel L4 -&gt; R2: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https://www.youtube.com/watch?v=81BCs5Okltc&amp;t=667s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 Degeneres L4 -&gt; R2: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https://www.youtube.com/watch?v=lSZtjol7mJA</a:t>
            </a:r>
            <a:r>
              <a:rPr lang="en-GB"/>
              <a:t> </a:t>
            </a:r>
            <a:endParaRPr/>
          </a:p>
        </p:txBody>
      </p:sp>
      <p:sp>
        <p:nvSpPr>
          <p:cNvPr id="835" name="Google Shape;835;g1c15b5461cc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c15b5461cc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Steven Pinker E8 -&gt; P6: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https://www.youtube.com/watch?v=x3ScGOYQYEI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Ellen Degeneres E8 -&gt; P6: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https://www.youtube.com/watch?v=lCF2IOLHV9Q</a:t>
            </a:r>
            <a:r>
              <a:rPr lang="en-GB"/>
              <a:t> </a:t>
            </a:r>
            <a:endParaRPr/>
          </a:p>
        </p:txBody>
      </p:sp>
      <p:sp>
        <p:nvSpPr>
          <p:cNvPr id="851" name="Google Shape;851;g1c15b5461cc_1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c15b5461c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Steven Pinker L4&lt;P6: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https://www.youtube.com/watch?v=cuRohGEgUqc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Steven Pinker L4&lt;P6: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https://www.youtube.com/watch?v=VQxJi0COTBo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867" name="Google Shape;867;g1c15b5461cc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cacd8c9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cacd8c9c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c15b5461cc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c15b5461cc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c15b5461cc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Cheryl Strayed S1: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https://www.youtube.com/watch?v=UZwqBs5wmfs&amp;t=20s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Burt Rutan S1+P2: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https://www.youtube.com/watch?v=St3scZyyg3k</a:t>
            </a:r>
            <a:r>
              <a:rPr lang="en-GB"/>
              <a:t> </a:t>
            </a:r>
            <a:endParaRPr/>
          </a:p>
        </p:txBody>
      </p:sp>
      <p:sp>
        <p:nvSpPr>
          <p:cNvPr id="904" name="Google Shape;904;g1c15b5461cc_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c15b5461c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Kimi Raikkone E5+T6: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https://www.youtube.com/watch?v=7kIgh-__YeY</a:t>
            </a:r>
            <a:r>
              <a:rPr lang="en-GB"/>
              <a:t> </a:t>
            </a:r>
            <a:endParaRPr/>
          </a:p>
        </p:txBody>
      </p:sp>
      <p:sp>
        <p:nvSpPr>
          <p:cNvPr id="920" name="Google Shape;920;g1c15b5461cc_1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c15b5461cc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Benny Andersson I5: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https://www.youtube.com/watch?v=OSSQs3HtHcA&amp;t=45s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Rowan Atkinson R6: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https://www.youtube.com/watch?v=wq2T1h6tgDY&amp;t=197s</a:t>
            </a:r>
            <a:r>
              <a:rPr lang="en-GB"/>
              <a:t> </a:t>
            </a:r>
            <a:endParaRPr/>
          </a:p>
        </p:txBody>
      </p:sp>
      <p:sp>
        <p:nvSpPr>
          <p:cNvPr id="936" name="Google Shape;936;g1c15b5461cc_1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c15b5461cc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Harrison Ford F7: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https://www.youtube.com/watch?v=Ox4SGHHMsZU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Anthony Hopkins L8: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https://www.youtube.com/watch?v=IZNMtCXmgBI&amp;t=54s</a:t>
            </a:r>
            <a:r>
              <a:rPr lang="en-GB"/>
              <a:t> </a:t>
            </a:r>
            <a:endParaRPr/>
          </a:p>
        </p:txBody>
      </p:sp>
      <p:sp>
        <p:nvSpPr>
          <p:cNvPr id="952" name="Google Shape;952;g1c15b5461cc_1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c15b5461cc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Anthony Hopkins S1&gt;F7: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https://www.youtube.com/watch?v=GGR-9pxmcts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Rowan Atkinson S1&gt;F7: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https://www.youtube.com/shorts/u2jh4_t2Tw4</a:t>
            </a:r>
            <a:r>
              <a:rPr lang="en-GB"/>
              <a:t> </a:t>
            </a:r>
            <a:endParaRPr/>
          </a:p>
        </p:txBody>
      </p:sp>
      <p:sp>
        <p:nvSpPr>
          <p:cNvPr id="968" name="Google Shape;968;g1c15b5461cc_1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c15b5461cc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Burt Rutan S1 -&gt; I3: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https://www.youtube.com/watch?v=nwfSENkvJXY&amp;t=24s</a:t>
            </a:r>
            <a:r>
              <a:rPr lang="en-GB"/>
              <a:t> </a:t>
            </a:r>
            <a:endParaRPr/>
          </a:p>
        </p:txBody>
      </p:sp>
      <p:sp>
        <p:nvSpPr>
          <p:cNvPr id="984" name="Google Shape;984;g1c15b5461cc_1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c15b5461cc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II T3&gt;I5: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https://www.youtube.com/watch?v=Lh1-9ww_HmM&amp;t=9s</a:t>
            </a:r>
            <a:r>
              <a:rPr lang="en-GB"/>
              <a:t> </a:t>
            </a:r>
            <a:endParaRPr/>
          </a:p>
        </p:txBody>
      </p:sp>
      <p:sp>
        <p:nvSpPr>
          <p:cNvPr id="1000" name="Google Shape;1000;g1c15b5461cc_1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c15b5461cc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1c15b5461cc_1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c15b5461cc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Temple Grandin P2&lt;L8: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https://www.youtube.com/watch?v=-OV9V-HGSEY</a:t>
            </a:r>
            <a:r>
              <a:rPr lang="en-GB"/>
              <a:t> </a:t>
            </a:r>
            <a:endParaRPr/>
          </a:p>
        </p:txBody>
      </p:sp>
      <p:sp>
        <p:nvSpPr>
          <p:cNvPr id="1032" name="Google Shape;1032;g1c15b5461cc_1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ff9a76b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3ff9a76b1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c15b5461cc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Charles Murray E4 -&gt; P2: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https://www.youtube.com/watch?v=YsjCBxiY9z0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II E4 -&gt; P2: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https://www.youtube.com/watch?v=Lh1-9ww_HmM&amp;t=294s</a:t>
            </a:r>
            <a:r>
              <a:rPr lang="en-GB"/>
              <a:t> </a:t>
            </a:r>
            <a:endParaRPr/>
          </a:p>
        </p:txBody>
      </p:sp>
      <p:sp>
        <p:nvSpPr>
          <p:cNvPr id="1048" name="Google Shape;1048;g1c15b5461cc_1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c15b5461cc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II L8 -&gt; R6: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https://www.youtube.com/watch?v=mBRP-o6Q85s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II L8 -&gt; R6: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https://www.youtube.com/watch?v=alY46lqTwtM</a:t>
            </a:r>
            <a:r>
              <a:rPr lang="en-GB"/>
              <a:t> </a:t>
            </a:r>
            <a:endParaRPr/>
          </a:p>
        </p:txBody>
      </p:sp>
      <p:sp>
        <p:nvSpPr>
          <p:cNvPr id="1064" name="Google Shape;1064;g1c15b5461cc_1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15b5461cc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II E4&lt;R6: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https://www.youtube.com/watch?v=OoVYhJmKB4k&amp;t=160s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Elizabeth E4&lt;R6: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https://www.youtube.com/watch?v=kOstTi1DmFU&amp;t=3656s</a:t>
            </a:r>
            <a:r>
              <a:rPr lang="en-GB"/>
              <a:t> </a:t>
            </a:r>
            <a:endParaRPr/>
          </a:p>
        </p:txBody>
      </p:sp>
      <p:sp>
        <p:nvSpPr>
          <p:cNvPr id="1080" name="Google Shape;1080;g1c15b5461cc_1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c15b5461c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1c15b5461cc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ef34ef0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ef34ef06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ef34ef0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3ef34ef06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ef34ef0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3ef34ef06e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14.gif"/><Relationship Id="rId5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Relationship Id="rId4" Type="http://schemas.openxmlformats.org/officeDocument/2006/relationships/image" Target="../media/image5.gif"/><Relationship Id="rId5" Type="http://schemas.openxmlformats.org/officeDocument/2006/relationships/image" Target="../media/image16.gif"/><Relationship Id="rId6" Type="http://schemas.openxmlformats.org/officeDocument/2006/relationships/image" Target="../media/image21.gif"/><Relationship Id="rId7" Type="http://schemas.openxmlformats.org/officeDocument/2006/relationships/image" Target="../media/image24.gif"/><Relationship Id="rId8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gif"/><Relationship Id="rId4" Type="http://schemas.openxmlformats.org/officeDocument/2006/relationships/image" Target="../media/image17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7" Type="http://schemas.openxmlformats.org/officeDocument/2006/relationships/image" Target="../media/image23.gif"/><Relationship Id="rId8" Type="http://schemas.openxmlformats.org/officeDocument/2006/relationships/image" Target="../media/image3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gif"/><Relationship Id="rId4" Type="http://schemas.openxmlformats.org/officeDocument/2006/relationships/image" Target="../media/image34.gif"/><Relationship Id="rId5" Type="http://schemas.openxmlformats.org/officeDocument/2006/relationships/image" Target="../media/image38.gif"/><Relationship Id="rId6" Type="http://schemas.openxmlformats.org/officeDocument/2006/relationships/image" Target="../media/image26.gif"/><Relationship Id="rId7" Type="http://schemas.openxmlformats.org/officeDocument/2006/relationships/image" Target="../media/image30.gif"/><Relationship Id="rId8" Type="http://schemas.openxmlformats.org/officeDocument/2006/relationships/image" Target="../media/image3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gif"/><Relationship Id="rId4" Type="http://schemas.openxmlformats.org/officeDocument/2006/relationships/image" Target="../media/image40.gif"/><Relationship Id="rId5" Type="http://schemas.openxmlformats.org/officeDocument/2006/relationships/image" Target="../media/image36.gif"/><Relationship Id="rId6" Type="http://schemas.openxmlformats.org/officeDocument/2006/relationships/image" Target="../media/image41.gif"/><Relationship Id="rId7" Type="http://schemas.openxmlformats.org/officeDocument/2006/relationships/image" Target="../media/image42.gif"/><Relationship Id="rId8" Type="http://schemas.openxmlformats.org/officeDocument/2006/relationships/image" Target="../media/image3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worldsocionics@hot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Relationship Id="rId4" Type="http://schemas.openxmlformats.org/officeDocument/2006/relationships/image" Target="../media/image33.gif"/><Relationship Id="rId5" Type="http://schemas.openxmlformats.org/officeDocument/2006/relationships/image" Target="../media/image2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Relationship Id="rId4" Type="http://schemas.openxmlformats.org/officeDocument/2006/relationships/image" Target="../media/image18.gif"/><Relationship Id="rId5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12.gif"/><Relationship Id="rId5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</a:t>
            </a:r>
            <a:r>
              <a:rPr lang="en-GB"/>
              <a:t> INTEGRATORS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5" name="Google Shape;235;p28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5347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what feels right and be true to yourself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sincere, modest, and accepting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Accept yourself as a work in progress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Turn the other cheek, harmonise relations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p28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Counsellor - EII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Craftsman - SLI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3942075"/>
            <a:ext cx="2763526" cy="27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0175" y="82350"/>
            <a:ext cx="1882650" cy="1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8625" y="4181388"/>
            <a:ext cx="2524212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685800" y="609600"/>
            <a:ext cx="104286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LOGICAL SENSORY ENERGISER  - “THE PRACTITIONER”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8" name="Google Shape;248;p2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9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975" y="1917075"/>
            <a:ext cx="2347250" cy="2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475" y="4475363"/>
            <a:ext cx="2672625" cy="218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550" y="1917075"/>
            <a:ext cx="2558300" cy="2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275" y="4578022"/>
            <a:ext cx="2828812" cy="21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2225" y="4627775"/>
            <a:ext cx="3196654" cy="20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5125" y="2242838"/>
            <a:ext cx="3466876" cy="190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9" name="Google Shape;269;p3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operating as efficiently they can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practical and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pragmatic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the processes that work best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Best at observing data and applying it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Hands on in attention to process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Pursues high quality and minimum waste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calm, relaxed and supportive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operating self-sufficiently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0" name="Google Shape;270;p3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1" name="Google Shape;271;p30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</a:t>
            </a: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3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Matter-of-fact in communication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Recognises need to be polite and social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friendly and adaptive to the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to be factual and straightforward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Grounded in their present observations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Sceptical of anything being predestined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Trust in what they can see and practise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with long-term predictions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6" name="Google Shape;286;p3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1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1" name="Google Shape;301;p3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Fact-oriented, lack subjective inner world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Relationships can feel transactional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Unsure of what really matters to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Welcome insight into their inner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Interested in learning what is possible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 to broaden horizons, but lack depth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Try to account for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everything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in planning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Give people benefit of the doubt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2" name="Google Shape;302;p3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3" name="Google Shape;303;p32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</a:t>
            </a:r>
            <a:r>
              <a:rPr lang="en-GB"/>
              <a:t>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7" name="Google Shape;317;p3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best process for situation to rules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Prioritise practicality/common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Utilise structures, but only if practical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 to update systems if not working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Seemingly tireless, a ‘work horse’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get a lot of things done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exercising and keeping fit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Assertive if they need to be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8" name="Google Shape;318;p3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19" name="Google Shape;319;p33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p3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p34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2" name="Google Shape;342;p3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Focused on what works pragmatically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Insist on not being tied down to an ideology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refuse to simplify data to a structure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Cut red tape to make improvements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Provide all the facts when explaining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9" name="Google Shape;349;p3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35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8" name="Google Shape;358;p3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Communicate to inform, not entertain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Realise that they need to engage people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Think it is bad form to upset people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be a friendly, good sport for others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9" name="Google Shape;359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5" name="Google Shape;365;p3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36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6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4" name="Google Shape;374;p36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Think they need to be palatable to others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Find this inaccurate and disingenuous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 to be sincere and accurate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Appreciate being understood for who they are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Freed from the act by intimate relationships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5" name="Google Shape;375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1" name="Google Shape;381;p3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2" name="Google Shape;382;p37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0" name="Google Shape;390;p37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 a close, intimate relationship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 lay down rules if unsure of competence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smother individuality as a result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Benefit from help in trusting people to grow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1" name="Google Shape;391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82941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10. DELTA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7" name="Google Shape;397;p3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98" name="Google Shape;398;p38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6" name="Google Shape;406;p38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Highly conditioned to the local, present day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Operate at high energy and sustain health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Mix </a:t>
                      </a: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physical</a:t>
                      </a: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 prowess with wholesomeness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Expertly handle high </a:t>
                      </a: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levels</a:t>
                      </a: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 of pressure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Able to quickly manage present resources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7" name="Google Shape;407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3" name="Google Shape;413;p3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39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2" name="Google Shape;422;p3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Grow to be more creative and open to ideas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Become more open, less pushy over time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Giving people more freedom can backfire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Regress to being tougher, more authoritarian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3" name="Google Shape;423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9" name="Google Shape;429;p4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40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8" name="Google Shape;438;p4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Look at specifics, not the deeper meaning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Focus on process, rather than what it’s about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Think doing a ‘good job’ will achieve goals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Need responsibility within a clear time frame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9" name="Google Shape;439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5" name="Google Shape;445;p4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6" name="Google Shape;446;p41"/>
          <p:cNvSpPr/>
          <p:nvPr/>
        </p:nvSpPr>
        <p:spPr>
          <a:xfrm>
            <a:off x="1771325" y="2149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08900" y="44753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1771325" y="56428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08900" y="33079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1771325" y="33079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08900" y="56428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408900" y="21494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1771325" y="44753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4" name="Google Shape;454;p4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Blind to how the future will turn out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Yet want to try new plans and ideas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Plan for every possibility at great effort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Think anything is possible if they work at it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Ultimately fail to see what was inevitable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5" name="Google Shape;455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title"/>
          </p:nvPr>
        </p:nvSpPr>
        <p:spPr>
          <a:xfrm>
            <a:off x="685800" y="609600"/>
            <a:ext cx="103155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ETHICAL INTUITIVE INTEGRATOR</a:t>
            </a:r>
            <a:r>
              <a:rPr lang="en-GB"/>
              <a:t> - “THE COUNSELLOR”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2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9" name="Google Shape;469;p4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225" y="2218200"/>
            <a:ext cx="3149200" cy="16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1475" y="4359393"/>
            <a:ext cx="2672625" cy="236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750" y="2005850"/>
            <a:ext cx="23336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1475" y="1731181"/>
            <a:ext cx="2672625" cy="26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4871" y="4438725"/>
            <a:ext cx="2041929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9613" y="4600213"/>
            <a:ext cx="3507976" cy="1753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2" name="Google Shape;482;p4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Driven to form intimate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truly understand other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evaluative of people’s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within to see someone’s soul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willing to give others a chance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Likes to speculate about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Places hope in the potential of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disappointed when not fulfilled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3" name="Google Shape;483;p4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43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8" name="Google Shape;498;p44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Consults how they feel in each situation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impartial, rule-based assessments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create and maintain structures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use frameworks to understand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Naturally very gentle and forgiving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read power dynamics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difficulty taking action on decisions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create and enforce boundaries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9" name="Google Shape;499;p4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0" name="Google Shape;500;p44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4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4" name="Google Shape;514;p45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 confidence in applying themselves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Doubt own competence, feel an imposter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Work themselves hard to do a good job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 experts whose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advice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they trust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harmonise their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Require inner calm and peace of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particular over balance of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stress over aesthetic appearance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5" name="Google Shape;515;p4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6" name="Google Shape;516;p45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0" name="Google Shape;530;p4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time to warm up to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Unlikely to manage group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Genuinely warm with people they like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sincere, perhaps direct at times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Inclined to deep self-reflection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know what is going to happen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highly spiritual, look for meaning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Remain open to changing their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1" name="Google Shape;531;p4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532" name="Google Shape;532;p46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6" name="Google Shape;546;p4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7" name="Google Shape;547;p47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5" name="Google Shape;555;p4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Wants to be sincere to personal attitudes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Insistent on being true to themselves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not </a:t>
                      </a: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sacrifice their soul to be popular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Do what they feel is right, even if unpopular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See true intentions behind outward displays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0"/>
            <a:ext cx="49959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Betas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Gammas</a:t>
            </a:r>
            <a:endParaRPr sz="30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8578425" y="3701900"/>
            <a:ext cx="3441000" cy="1886700"/>
          </a:xfrm>
          <a:prstGeom prst="roundRect">
            <a:avLst>
              <a:gd fmla="val 14464" name="adj"/>
            </a:avLst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2" name="Google Shape;562;p4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3" name="Google Shape;563;p48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1" name="Google Shape;571;p4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Focused on their personal attitudes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Find structures too impersonal and rigid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 to treat different people differently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Feel they must justify decisions with rules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8" name="Google Shape;578;p4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9" name="Google Shape;579;p49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7" name="Google Shape;587;p49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 to feel competent in what they do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Lacks confidence in their competence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Turn to reliance on clear rules and systems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Not pragmatic or common-sense driven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Need to meet experts who can advise them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8" name="Google Shape;588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4" name="Google Shape;594;p5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5" name="Google Shape;595;p50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3" name="Google Shape;603;p5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Normally accepting of practical advice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Occasionally affected by strong emotions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Becomes uninterested in practical help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 become emotional and irrational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0" name="Google Shape;610;p5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11" name="Google Shape;611;p51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1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1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1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1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9" name="Google Shape;619;p5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Prone towards deep mental reflection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Also highly open-minded to alternatives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Results in ongoing queries and consideration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Highly insightful, knowing what will happen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Yet, still giving things a chance despite this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0" name="Google Shape;620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6" name="Google Shape;626;p5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27" name="Google Shape;627;p52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2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5" name="Google Shape;635;p52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 their heads by default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Grows over time to be more present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Engages in safe, relaxing physical activities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Mentally detaches again when stressed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6" name="Google Shape;636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2" name="Google Shape;642;p5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3" name="Google Shape;643;p53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3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3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1" name="Google Shape;651;p5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Don’t see power dynamics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give people multiple chances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 be taken advantage of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avoid rather than enforce boundaries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2" name="Google Shape;652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8" name="Google Shape;658;p5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9" name="Google Shape;659;p54"/>
          <p:cNvSpPr/>
          <p:nvPr/>
        </p:nvSpPr>
        <p:spPr>
          <a:xfrm>
            <a:off x="447400" y="44387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4"/>
          <p:cNvSpPr/>
          <p:nvPr/>
        </p:nvSpPr>
        <p:spPr>
          <a:xfrm>
            <a:off x="1777825" y="21249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4"/>
          <p:cNvSpPr/>
          <p:nvPr/>
        </p:nvSpPr>
        <p:spPr>
          <a:xfrm>
            <a:off x="447400" y="32818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4"/>
          <p:cNvSpPr/>
          <p:nvPr/>
        </p:nvSpPr>
        <p:spPr>
          <a:xfrm>
            <a:off x="1777825" y="55955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447400" y="55956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4"/>
          <p:cNvSpPr/>
          <p:nvPr/>
        </p:nvSpPr>
        <p:spPr>
          <a:xfrm>
            <a:off x="1777825" y="328183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4"/>
          <p:cNvSpPr/>
          <p:nvPr/>
        </p:nvSpPr>
        <p:spPr>
          <a:xfrm>
            <a:off x="1777825" y="443871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447400" y="21249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7" name="Google Shape;667;p5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Blind to power dynamics and physical threats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Yet need environment to be calm and stable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Try to maintain a relaxing physical space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Cannot assert themselves and protect space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become overwhelmed and withdraw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8" name="Google Shape;668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INTUITIVE ETHICAL ENERGISER  - “THE EXPLORER”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5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5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5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5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5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450" y="2065800"/>
            <a:ext cx="2630700" cy="17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967" y="4437475"/>
            <a:ext cx="2367634" cy="17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950" y="4585456"/>
            <a:ext cx="2630700" cy="147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050" y="2060300"/>
            <a:ext cx="2075375" cy="21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6788" y="2432750"/>
            <a:ext cx="2669238" cy="13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4050" y="4329575"/>
            <a:ext cx="1883625" cy="18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4" name="Google Shape;694;p5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exploring different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Interested in different kinds of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unlock their own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all ways of thinking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 to build close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understanding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Great at connecting people together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Evaluate how they feel towards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5" name="Google Shape;695;p5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6" name="Google Shape;696;p56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6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6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6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6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6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10" name="Google Shape;710;p57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naturally assertive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Much prefer to keep things open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personal judgement to be firm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exercise aggression in short bursts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identify logical inconsistencies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Averse to deriving general rules from data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be erratic, easily changing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structure to be limiting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1" name="Google Shape;711;p5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2" name="Google Shape;712;p57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7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7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7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7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685800" y="2065800"/>
            <a:ext cx="49959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Betas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Gammas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Deltas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5301825" y="3701900"/>
            <a:ext cx="3441000" cy="1886700"/>
          </a:xfrm>
          <a:prstGeom prst="roundRect">
            <a:avLst>
              <a:gd fmla="val 14464" name="adj"/>
            </a:avLst>
          </a:prstGeom>
          <a:noFill/>
          <a:ln cap="flat" cmpd="sng" w="1524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6" name="Google Shape;726;p58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forget day-to-day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Chase new interests, losing stability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be forgiving and tolerant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Benefit from a calming influence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Eagerly learn and practise new skills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become self-sufficient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capable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to maximise personal development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27" name="Google Shape;727;p5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8" name="Google Shape;728;p58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2" name="Google Shape;742;p5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Believe that most things are possible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see the weight or potential of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narrowing any options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be non-committal to decisions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likeable, take it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be outwardly expressive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Easily warm up the room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interested in controlling the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3" name="Google Shape;743;p5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59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9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9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58" name="Google Shape;758;p6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60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0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7" name="Google Shape;767;p6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Wants to maximise possibilities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Insistent on exploring ideas with potential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not be dissuaded from trying ideas out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Only filter out possibilities with low potential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try bad ideas, just in case they work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8" name="Google Shape;768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4" name="Google Shape;774;p6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5" name="Google Shape;775;p61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1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61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1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1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61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1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1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3" name="Google Shape;783;p61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Strongly prefer ‘out of the box’ approaches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Dislike the direct approach but will if needed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Prefer to step back, let possibilities flourish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Constraints force them to be more forceful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4" name="Google Shape;784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0" name="Google Shape;790;p6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1" name="Google Shape;791;p62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62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2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2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2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9" name="Google Shape;799;p62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Reluctantly adapt to worldly pressures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See the world as requiring them to be tough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Feel they have to become more disciplined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Desire people who are calm and laid back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Freed by comforting, maintained surroundings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0" name="Google Shape;800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6" name="Google Shape;806;p6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7" name="Google Shape;807;p63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63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3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5" name="Google Shape;815;p6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Normally in pursuit of hedonic pleasure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Become very ascetic when having to focus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Neglect their daily needs, not eating, sleeping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Need to get through bottleneck to relax again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6" name="Google Shape;816;p6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2" name="Google Shape;822;p6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23" name="Google Shape;823;p64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4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4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4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4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4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1" name="Google Shape;831;p6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Very charming and captivating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Can work a room, and bond one-to-one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Charming in service of building close bonds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Easily win over the people they like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Often trusted and respected by all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2" name="Google Shape;832;p6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8" name="Google Shape;838;p6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9" name="Google Shape;839;p65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65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5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5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5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5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7" name="Google Shape;847;p6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Struggle to see structures and formalities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Default to personal attitudes and relationships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Refuse to become partisan or tied to a view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Help their friends regardless of ideology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6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4" name="Google Shape;854;p6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55" name="Google Shape;855;p66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6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6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6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6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6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6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3" name="Google Shape;863;p6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86275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Very likeable, take charisma for granted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Acquire knowledge to become competent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Lack of consistency limits effectiveness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Regress to socialising and people-pleasing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4" name="Google Shape;864;p6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0" name="Google Shape;870;p6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1" name="Google Shape;871;p67"/>
          <p:cNvSpPr/>
          <p:nvPr/>
        </p:nvSpPr>
        <p:spPr>
          <a:xfrm>
            <a:off x="1788275" y="44374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7"/>
          <p:cNvSpPr/>
          <p:nvPr/>
        </p:nvSpPr>
        <p:spPr>
          <a:xfrm>
            <a:off x="420375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7"/>
          <p:cNvSpPr/>
          <p:nvPr/>
        </p:nvSpPr>
        <p:spPr>
          <a:xfrm>
            <a:off x="1788275" y="32677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7"/>
          <p:cNvSpPr/>
          <p:nvPr/>
        </p:nvSpPr>
        <p:spPr>
          <a:xfrm>
            <a:off x="420375" y="56072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67"/>
          <p:cNvSpPr/>
          <p:nvPr/>
        </p:nvSpPr>
        <p:spPr>
          <a:xfrm>
            <a:off x="1788275" y="5607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420375" y="32677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420375" y="4437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1788275" y="20602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9" name="Google Shape;879;p6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Blind to how information should be structured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Yet want to feel competent and capable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Just see and talk about the facts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Bastardise theories, lacking a coherence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Solutions may fail, unable to pass skills 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0" name="Google Shape;880;p6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 VALUES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Questioning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Understanding people in all their nuances, and their capacity for ‘good’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Exploring personal potential and how one can develop over time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and practising new skills for 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personal growth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Being grounded, wanting to do a ‘good job’ and not losing sense of self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SENSORY LOGICAL INTEGRATOR  - “THE CRAFTSMAN”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8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8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8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8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8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8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8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4" name="Google Shape;894;p6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95" name="Google Shape;8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81" y="2065800"/>
            <a:ext cx="1823469" cy="21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88" y="2065800"/>
            <a:ext cx="2129600" cy="21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563" y="4552925"/>
            <a:ext cx="3115050" cy="16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24797" y="4731700"/>
            <a:ext cx="2672626" cy="15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0563" y="2065800"/>
            <a:ext cx="2361100" cy="2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1013" y="4347800"/>
            <a:ext cx="2741385" cy="190252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7" name="Google Shape;907;p6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Naturally grounded, down to earth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flow and conserve their energy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high quality of work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working without disruption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taking in facts to think through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Crunches data to form factual opinions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pass on information when asked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 on functionality of flow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8" name="Google Shape;908;p6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9" name="Google Shape;909;p69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9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69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9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9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69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9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9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3" name="Google Shape;923;p7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More in present day than in past or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reflect and think more deeply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to manage things in the present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 things simple, not dramatic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dry, expressionless communicators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simple and unpretentious in style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Say what they think even if it unpopular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 interest in managing style for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4" name="Google Shape;924;p7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5" name="Google Shape;925;p70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0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0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0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70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70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70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0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7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9" name="Google Shape;939;p7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an inertia about trying new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being led to new developments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the ideas of other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see their own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Prioritise personal attitudes over emotion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 understood by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Form close one-to-one attachments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Interested in character and authenticity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0" name="Google Shape;940;p7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1" name="Google Shape;941;p71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71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71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1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71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7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5" name="Google Shape;955;p7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Greatly prefer peace and quiet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spring into action if necessary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very uncomfortable become assertive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outwardly tough and resilient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Clear and structured in thinking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Use rules to regulate pace of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Easygoing in adapting systems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need to settle on ‘the truth’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6" name="Google Shape;956;p7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957" name="Google Shape;957;p72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2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2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2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72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2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1" name="Google Shape;971;p7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2" name="Google Shape;972;p73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73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73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73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73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73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73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73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80" name="Google Shape;980;p73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Wants to minimise tension and disruption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Insistent on a calm space in which to work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Will not be pushed out of their natural pace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Only grow assertive when uncomfortable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avoid any unnecessary confrontation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1" name="Google Shape;981;p7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87" name="Google Shape;987;p7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8" name="Google Shape;988;p74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4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4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4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74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4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74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4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6" name="Google Shape;996;p74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Strongly prefer to be in the moment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Dislike deep reflection but will if needed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Prefer to be in their body, rather than the mind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Feel they have to worry about uncertain future 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7" name="Google Shape;997;p7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3" name="Google Shape;1003;p7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4" name="Google Shape;1004;p75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75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75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5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75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75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75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75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2" name="Google Shape;1012;p75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When uncertain, can worry about the future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See negative experiences, yet to come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Feel some bad things are inevitable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Desire people who can think outside the box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Freed by learning about different perspectives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3" name="Google Shape;1013;p7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9" name="Google Shape;1019;p7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0" name="Google Shape;1020;p76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6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76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76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6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76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76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6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8" name="Google Shape;1028;p7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Normally like being shown new ideas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Become very assertive when uncomfortable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Put up barriers, shut out suggestions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Need to be comfortable again to open up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9" name="Google Shape;1029;p7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5" name="Google Shape;1035;p7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36" name="Google Shape;1036;p77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77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77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77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77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77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77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77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4" name="Google Shape;1044;p7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Excellent at collating and arranging data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Crunches information to turn up new insights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Balances pragmatism with structural analysis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Builds systems to work better with facts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Theories are mere tools to be improved later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5" name="Google Shape;1045;p7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</a:t>
            </a:r>
            <a:r>
              <a:rPr lang="en-GB"/>
              <a:t> TABOOS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Conclusive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Being certain and uncompromising in one’s opinions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Losing one’s friendships in pursuit of power, notoriety and influence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wanting to learn or change oneself, seeking to change others instead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Being dramatic and  confrontational rather than trying to understand 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51" name="Google Shape;1051;p7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2" name="Google Shape;1052;p78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8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78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78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8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78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78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8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0" name="Google Shape;1060;p7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Inexpressive, dry, factual communicators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All substance, no style or sense of occasion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Sincere but can be rude/inappropriate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Self-sufficient, prefer not to be interrupted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1" name="Google Shape;1061;p7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7" name="Google Shape;1067;p7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68" name="Google Shape;1068;p79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79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79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79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79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79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79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79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6" name="Google Shape;1076;p7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Take path to uncovering ‘the truth’ for granted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Instead seek intimacy with another person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Opening up to a person creates vulnerability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Regress to administrative pursuits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7" name="Google Shape;1077;p7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3" name="Google Shape;1083;p8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4" name="Google Shape;1084;p80"/>
          <p:cNvSpPr/>
          <p:nvPr/>
        </p:nvSpPr>
        <p:spPr>
          <a:xfrm>
            <a:off x="408900" y="2140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80"/>
          <p:cNvSpPr/>
          <p:nvPr/>
        </p:nvSpPr>
        <p:spPr>
          <a:xfrm>
            <a:off x="1771325" y="4475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80"/>
          <p:cNvSpPr/>
          <p:nvPr/>
        </p:nvSpPr>
        <p:spPr>
          <a:xfrm>
            <a:off x="408900" y="5642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80"/>
          <p:cNvSpPr/>
          <p:nvPr/>
        </p:nvSpPr>
        <p:spPr>
          <a:xfrm>
            <a:off x="1771325" y="3307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80"/>
          <p:cNvSpPr/>
          <p:nvPr/>
        </p:nvSpPr>
        <p:spPr>
          <a:xfrm>
            <a:off x="408900" y="33079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80"/>
          <p:cNvSpPr/>
          <p:nvPr/>
        </p:nvSpPr>
        <p:spPr>
          <a:xfrm>
            <a:off x="1771325" y="5642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0"/>
          <p:cNvSpPr/>
          <p:nvPr/>
        </p:nvSpPr>
        <p:spPr>
          <a:xfrm>
            <a:off x="1771325" y="2140463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0"/>
          <p:cNvSpPr/>
          <p:nvPr/>
        </p:nvSpPr>
        <p:spPr>
          <a:xfrm>
            <a:off x="408900" y="44754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2" name="Google Shape;1092;p8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Blind to public fashions, passions and dramas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Yet want to harmonise close relationships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Dedicated and stoic in private life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May struggle to be popularly accepted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rgbClr val="FFFFFF"/>
                          </a:solidFill>
                        </a:rPr>
                        <a:t>Misunderstood as boring, unfeeling or cold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3" name="Google Shape;1093;p8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1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1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 HUMANITARIANS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56952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People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have untapped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Listen and give others a chance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Explore people’s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Imagine the best that one can be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5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Counsellor - EII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Explorer - IEE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325" y="87772"/>
            <a:ext cx="3546375" cy="1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075" y="4132763"/>
            <a:ext cx="2271791" cy="252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125" y="4181388"/>
            <a:ext cx="2524212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-30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 REALISTS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" name="Google Shape;207;p26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5327575"/>
              </a:tblGrid>
              <a:tr h="18925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the best job you can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Practice makes perfect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Test, observe and learn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Maintain high quality output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8" name="Google Shape;208;p26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Practitioner - LSE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Craftsman - SLI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3257100" y="2065875"/>
            <a:ext cx="1640700" cy="1723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685800" y="2065875"/>
            <a:ext cx="1640700" cy="17238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975" y="4029075"/>
            <a:ext cx="3648600" cy="27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004" y="75597"/>
            <a:ext cx="3529223" cy="19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25" y="4056150"/>
            <a:ext cx="2736450" cy="27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DELTA</a:t>
            </a:r>
            <a:r>
              <a:rPr lang="en-GB"/>
              <a:t> ENERGISERS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27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{E5B3E5BB-FCF7-4EAB-8268-336732E54A84}</a:tableStyleId>
              </a:tblPr>
              <a:tblGrid>
                <a:gridCol w="59816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open to all new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Every situation is different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 learning and broadening horizons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and maximise inner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27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Practitioner - LSE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Explorer - IEE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2075"/>
            <a:ext cx="2763524" cy="27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8800" y="75597"/>
            <a:ext cx="1929200" cy="19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3975" y="4181388"/>
            <a:ext cx="3532426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